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1" r:id="rId3"/>
    <p:sldId id="290" r:id="rId4"/>
    <p:sldId id="292" r:id="rId5"/>
    <p:sldId id="349" r:id="rId6"/>
    <p:sldId id="293" r:id="rId7"/>
    <p:sldId id="262" r:id="rId8"/>
    <p:sldId id="350" r:id="rId9"/>
    <p:sldId id="282" r:id="rId10"/>
    <p:sldId id="329" r:id="rId11"/>
    <p:sldId id="328" r:id="rId12"/>
    <p:sldId id="296" r:id="rId13"/>
    <p:sldId id="297" r:id="rId14"/>
    <p:sldId id="340" r:id="rId15"/>
    <p:sldId id="341" r:id="rId16"/>
    <p:sldId id="342" r:id="rId17"/>
    <p:sldId id="298" r:id="rId18"/>
    <p:sldId id="272" r:id="rId19"/>
    <p:sldId id="276" r:id="rId20"/>
    <p:sldId id="351" r:id="rId21"/>
    <p:sldId id="360" r:id="rId22"/>
    <p:sldId id="353" r:id="rId23"/>
    <p:sldId id="352" r:id="rId24"/>
    <p:sldId id="354" r:id="rId25"/>
    <p:sldId id="299" r:id="rId26"/>
    <p:sldId id="355" r:id="rId27"/>
    <p:sldId id="356" r:id="rId28"/>
    <p:sldId id="357" r:id="rId29"/>
    <p:sldId id="359" r:id="rId30"/>
    <p:sldId id="358" r:id="rId31"/>
    <p:sldId id="301" r:id="rId32"/>
    <p:sldId id="339" r:id="rId33"/>
    <p:sldId id="330" r:id="rId34"/>
    <p:sldId id="279" r:id="rId35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5" autoAdjust="0"/>
    <p:restoredTop sz="91002"/>
  </p:normalViewPr>
  <p:slideViewPr>
    <p:cSldViewPr>
      <p:cViewPr varScale="1">
        <p:scale>
          <a:sx n="127" d="100"/>
          <a:sy n="127" d="100"/>
        </p:scale>
        <p:origin x="33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4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81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Functions of Deep/</a:t>
            </a:r>
            <a:r>
              <a:rPr lang="en-US" dirty="0" err="1" smtClean="0"/>
              <a:t>Thal</a:t>
            </a:r>
            <a:r>
              <a:rPr lang="en-US" dirty="0" smtClean="0"/>
              <a:t>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Attentional dynamics</a:t>
            </a:r>
          </a:p>
          <a:p>
            <a:pPr lvl="1"/>
            <a:r>
              <a:rPr lang="en-US" dirty="0" smtClean="0"/>
              <a:t>Deep layers particularly important for top-down</a:t>
            </a:r>
          </a:p>
          <a:p>
            <a:pPr lvl="1"/>
            <a:r>
              <a:rPr lang="en-US" dirty="0" smtClean="0"/>
              <a:t>Multiplicative, normalization dynamics</a:t>
            </a:r>
          </a:p>
          <a:p>
            <a:endParaRPr lang="en-US" dirty="0"/>
          </a:p>
          <a:p>
            <a:r>
              <a:rPr lang="en-US" b="1" dirty="0" smtClean="0"/>
              <a:t>Predictive learning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Context from t-1 to predict at time t (SRN)</a:t>
            </a:r>
          </a:p>
          <a:p>
            <a:pPr lvl="1"/>
            <a:r>
              <a:rPr lang="en-US" dirty="0" smtClean="0"/>
              <a:t>Time updates every 100 </a:t>
            </a:r>
            <a:r>
              <a:rPr lang="en-US" dirty="0" err="1" smtClean="0"/>
              <a:t>msec</a:t>
            </a:r>
            <a:r>
              <a:rPr lang="en-US" dirty="0" smtClean="0"/>
              <a:t> (10 Hz, alpha)</a:t>
            </a:r>
            <a:endParaRPr lang="en-US" dirty="0"/>
          </a:p>
          <a:p>
            <a:pPr lvl="1"/>
            <a:r>
              <a:rPr lang="en-US" dirty="0" smtClean="0"/>
              <a:t>Thalamic relay cells (TRC) are substrate for local auto-encoder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51" y="1563688"/>
            <a:ext cx="457634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Alpha: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Cortex via Predictive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 smtClean="0"/>
              <a:t>Elman et al: “Rethinking Innateness” </a:t>
            </a:r>
            <a:r>
              <a:rPr lang="mr-IN" dirty="0" smtClean="0"/>
              <a:t>–</a:t>
            </a:r>
            <a:r>
              <a:rPr lang="en-US" dirty="0" smtClean="0"/>
              <a:t> predictive learning via Elman networks</a:t>
            </a:r>
          </a:p>
          <a:p>
            <a:endParaRPr lang="en-US" dirty="0"/>
          </a:p>
          <a:p>
            <a:r>
              <a:rPr lang="en-US" dirty="0" smtClean="0"/>
              <a:t>New idea: To accurately predict the visual world, high-level abstract representations are needed </a:t>
            </a:r>
            <a:r>
              <a:rPr lang="en-US" b="1" dirty="0" smtClean="0"/>
              <a:t>from the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660400"/>
          </a:xfrm>
        </p:spPr>
        <p:txBody>
          <a:bodyPr/>
          <a:lstStyle/>
          <a:p>
            <a:r>
              <a:rPr lang="en-US" smtClean="0"/>
              <a:t>What-Where-Integration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223177"/>
            <a:ext cx="6704013" cy="5867400"/>
          </a:xfrm>
        </p:spPr>
      </p:pic>
      <p:sp>
        <p:nvSpPr>
          <p:cNvPr id="5" name="TextBox 4"/>
          <p:cNvSpPr txBox="1"/>
          <p:nvPr/>
        </p:nvSpPr>
        <p:spPr>
          <a:xfrm>
            <a:off x="6943725" y="1376596"/>
            <a:ext cx="2895600" cy="556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MT, LIP = Dorsal ‘Where’ </a:t>
            </a:r>
            <a:r>
              <a:rPr lang="en-US" dirty="0" smtClean="0"/>
              <a:t>pathway, gets eye saccade inputs, predicts where object will move based on intrinsic motion and saccade plan</a:t>
            </a:r>
          </a:p>
          <a:p>
            <a:endParaRPr lang="en-US" dirty="0"/>
          </a:p>
          <a:p>
            <a:r>
              <a:rPr lang="en-US" dirty="0" smtClean="0"/>
              <a:t>Develops first via shortcut pathway </a:t>
            </a:r>
            <a:r>
              <a:rPr lang="mr-IN" dirty="0" smtClean="0"/>
              <a:t>–</a:t>
            </a:r>
            <a:r>
              <a:rPr lang="en-US" dirty="0" smtClean="0"/>
              <a:t> only needs basic “spatial blob” </a:t>
            </a:r>
            <a:r>
              <a:rPr lang="mr-IN" dirty="0" smtClean="0"/>
              <a:t>–</a:t>
            </a:r>
            <a:r>
              <a:rPr lang="en-US" dirty="0" smtClean="0"/>
              <a:t> very simple abstraction.</a:t>
            </a:r>
          </a:p>
          <a:p>
            <a:endParaRPr lang="en-US" dirty="0" smtClean="0"/>
          </a:p>
          <a:p>
            <a:r>
              <a:rPr lang="en-US" b="1" dirty="0" smtClean="0"/>
              <a:t>TEO = Ventral ‘What’ </a:t>
            </a:r>
            <a:r>
              <a:rPr lang="en-US" dirty="0" smtClean="0"/>
              <a:t>pathway </a:t>
            </a:r>
            <a:r>
              <a:rPr lang="mr-IN" dirty="0" smtClean="0"/>
              <a:t>–</a:t>
            </a:r>
            <a:r>
              <a:rPr lang="en-US" dirty="0" smtClean="0"/>
              <a:t> represents object features in invariant form.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V2,V3</a:t>
            </a:r>
            <a:r>
              <a:rPr lang="en-US" dirty="0" smtClean="0"/>
              <a:t> = Learn to integrate top-down inputs from LIP + TEO to predict visual scene in next alpha trial</a:t>
            </a:r>
          </a:p>
        </p:txBody>
      </p:sp>
    </p:spTree>
    <p:extLst>
      <p:ext uri="{BB962C8B-B14F-4D97-AF65-F5344CB8AC3E}">
        <p14:creationId xmlns:p14="http://schemas.microsoft.com/office/powerpoint/2010/main" val="179942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Top-down “What” reps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28" y="1812971"/>
            <a:ext cx="4872019" cy="49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 prediction of visual world requires top-down input of high-level eye &amp; object location and motion information</a:t>
            </a:r>
          </a:p>
          <a:p>
            <a:pPr lvl="1"/>
            <a:r>
              <a:rPr lang="en-US" dirty="0" smtClean="0"/>
              <a:t>Visual angle is too large for low-level areas to compute</a:t>
            </a:r>
          </a:p>
          <a:p>
            <a:pPr lvl="1"/>
            <a:r>
              <a:rPr lang="en-US" dirty="0" smtClean="0"/>
              <a:t>Short-cut connections V1 -&gt; LIP exist!</a:t>
            </a:r>
          </a:p>
          <a:p>
            <a:r>
              <a:rPr lang="en-US" dirty="0" smtClean="0"/>
              <a:t>With spatial location information in place, can learn abstract “what” pathway</a:t>
            </a:r>
          </a:p>
          <a:p>
            <a:pPr lvl="1"/>
            <a:r>
              <a:rPr lang="en-US" b="1" dirty="0" smtClean="0"/>
              <a:t>Both together are essential for good prediction!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43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00025"/>
            <a:ext cx="6915432" cy="6934200"/>
          </a:xfrm>
        </p:spPr>
      </p:pic>
      <p:sp>
        <p:nvSpPr>
          <p:cNvPr id="5" name="TextBox 4"/>
          <p:cNvSpPr txBox="1"/>
          <p:nvPr/>
        </p:nvSpPr>
        <p:spPr>
          <a:xfrm>
            <a:off x="7477125" y="276225"/>
            <a:ext cx="2362200" cy="556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Neonate has direct shortcut connections from LGN to </a:t>
            </a:r>
            <a:r>
              <a:rPr lang="en-US" dirty="0" err="1" smtClean="0"/>
              <a:t>Pim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Pulvinar</a:t>
            </a:r>
            <a:r>
              <a:rPr lang="en-US" dirty="0" smtClean="0"/>
              <a:t> which then trains area MT as key input to the “where” visual pathway</a:t>
            </a:r>
          </a:p>
          <a:p>
            <a:endParaRPr lang="en-US" dirty="0"/>
          </a:p>
          <a:p>
            <a:r>
              <a:rPr lang="en-US" dirty="0" smtClean="0"/>
              <a:t>Adult loses this retinal shortcut, has more cortical (V1, </a:t>
            </a:r>
            <a:r>
              <a:rPr lang="en-US" dirty="0" err="1" smtClean="0"/>
              <a:t>etc</a:t>
            </a:r>
            <a:r>
              <a:rPr lang="en-US" dirty="0" smtClean="0"/>
              <a:t>) drive.</a:t>
            </a:r>
          </a:p>
          <a:p>
            <a:endParaRPr lang="en-US" dirty="0"/>
          </a:p>
          <a:p>
            <a:r>
              <a:rPr lang="en-US" dirty="0" smtClean="0"/>
              <a:t>This shortcut is </a:t>
            </a:r>
            <a:r>
              <a:rPr lang="en-US" i="1" dirty="0" smtClean="0"/>
              <a:t>essential</a:t>
            </a:r>
            <a:r>
              <a:rPr lang="en-US" dirty="0" smtClean="0"/>
              <a:t> for our model to learn high-level spatial representations </a:t>
            </a:r>
            <a:r>
              <a:rPr lang="en-US" i="1" dirty="0" smtClean="0"/>
              <a:t>first</a:t>
            </a:r>
            <a:r>
              <a:rPr lang="en-US" dirty="0" smtClean="0"/>
              <a:t>, to enable effective visual predictions.</a:t>
            </a:r>
          </a:p>
        </p:txBody>
      </p:sp>
    </p:spTree>
    <p:extLst>
      <p:ext uri="{BB962C8B-B14F-4D97-AF65-F5344CB8AC3E}">
        <p14:creationId xmlns:p14="http://schemas.microsoft.com/office/powerpoint/2010/main" val="2163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predictive auto-encoder on V2, V3 produces some learning benefits.</a:t>
            </a:r>
          </a:p>
          <a:p>
            <a:r>
              <a:rPr lang="en-US" dirty="0" smtClean="0"/>
              <a:t>Multimodal Mutual Learning: Auditory and visual pathways train each-other to recognize and name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 smtClean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First alpha cycle = bottom-up processing of new input without established prediction</a:t>
            </a:r>
          </a:p>
          <a:p>
            <a:r>
              <a:rPr lang="en-US" sz="2200" dirty="0" smtClean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 smtClean="0"/>
              <a:t>Predictions: saccade duration = 2 alpha cycles; novel vs. familiar emerges in 2</a:t>
            </a:r>
            <a:r>
              <a:rPr lang="en-US" sz="2200" b="1" baseline="30000" dirty="0" smtClean="0"/>
              <a:t>nd</a:t>
            </a:r>
            <a:r>
              <a:rPr lang="en-US" sz="2200" b="1" dirty="0" smtClean="0"/>
              <a:t> alpha cycle</a:t>
            </a:r>
            <a:endParaRPr lang="en-US" sz="2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 smtClean="0"/>
              <a:t>Data from David Sheinberg, Tim Curran’s labs</a:t>
            </a:r>
            <a:br>
              <a:rPr lang="en-US" sz="2800" dirty="0" smtClean="0"/>
            </a:br>
            <a:r>
              <a:rPr lang="en-US" sz="2800" dirty="0" smtClean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alpha cycle.</a:t>
            </a:r>
          </a:p>
          <a:p>
            <a:endParaRPr lang="en-US" sz="1100" dirty="0"/>
          </a:p>
          <a:p>
            <a:r>
              <a:rPr lang="en-US" sz="2200" dirty="0" smtClean="0"/>
              <a:t>Right: fixation duration for humans in free viewing of complex scenes, with strong 200msec peak predicted by model (2 alpha cycles) 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</a:t>
            </a:r>
          </a:p>
          <a:p>
            <a:r>
              <a:rPr lang="en-US" sz="2000" dirty="0" smtClean="0"/>
              <a:t>Layers</a:t>
            </a:r>
          </a:p>
          <a:p>
            <a:r>
              <a:rPr lang="en-US" sz="2000" dirty="0" smtClean="0"/>
              <a:t>(2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 err="1" smtClean="0"/>
              <a:t>cyc</a:t>
            </a:r>
            <a:endParaRPr lang="en-US" sz="2000" dirty="0" smtClean="0"/>
          </a:p>
          <a:p>
            <a:r>
              <a:rPr lang="en-US" sz="2000" dirty="0" smtClean="0"/>
              <a:t>only)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Super</a:t>
            </a:r>
          </a:p>
          <a:p>
            <a:r>
              <a:rPr lang="en-US" sz="2000" dirty="0" smtClean="0"/>
              <a:t>Layers</a:t>
            </a:r>
          </a:p>
          <a:p>
            <a:r>
              <a:rPr lang="en-US" sz="2000" dirty="0" smtClean="0"/>
              <a:t>(2 </a:t>
            </a:r>
            <a:r>
              <a:rPr lang="en-US" sz="2000" dirty="0" err="1" smtClean="0"/>
              <a:t>cyc</a:t>
            </a:r>
            <a:r>
              <a:rPr lang="en-US" sz="2000" dirty="0" smtClean="0"/>
              <a:t>,</a:t>
            </a:r>
          </a:p>
          <a:p>
            <a:r>
              <a:rPr lang="en-US" sz="2000" dirty="0" err="1" smtClean="0"/>
              <a:t>nov</a:t>
            </a:r>
            <a:r>
              <a:rPr lang="en-US" sz="2000" dirty="0" smtClean="0"/>
              <a:t> vs</a:t>
            </a:r>
          </a:p>
          <a:p>
            <a:r>
              <a:rPr lang="en-US" sz="2000" dirty="0" smtClean="0"/>
              <a:t>fam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only)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75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 smtClean="0"/>
              <a:t>Saccade Resets </a:t>
            </a:r>
            <a:r>
              <a:rPr lang="en-US" sz="3600" dirty="0"/>
              <a:t>A</a:t>
            </a:r>
            <a:r>
              <a:rPr lang="en-US" sz="3600" dirty="0" smtClean="0"/>
              <a:t>lpha</a:t>
            </a:r>
            <a:br>
              <a:rPr lang="en-US" sz="36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Zolfaghar</a:t>
            </a:r>
            <a:r>
              <a:rPr lang="en-US" sz="2800" dirty="0" smtClean="0"/>
              <a:t>, </a:t>
            </a:r>
            <a:r>
              <a:rPr lang="en-US" sz="2800" dirty="0" err="1" smtClean="0"/>
              <a:t>Devillez</a:t>
            </a:r>
            <a:r>
              <a:rPr lang="en-US" sz="2800" dirty="0" smtClean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synchronized alpha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fixation onset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1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</a:t>
            </a:r>
            <a:r>
              <a:rPr lang="en-US" dirty="0" smtClean="0"/>
              <a:t>IT Recording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(Guan &amp; Sheinberg, in prep)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Encodes Familiarity First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190625"/>
            <a:ext cx="9067799" cy="5791199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b="1" dirty="0"/>
              <a:t>Attentional dynamics</a:t>
            </a:r>
          </a:p>
          <a:p>
            <a:pPr lvl="2"/>
            <a:r>
              <a:rPr lang="en-US" sz="2000" dirty="0"/>
              <a:t>Deep layers particularly important for top-down</a:t>
            </a:r>
          </a:p>
          <a:p>
            <a:pPr lvl="2"/>
            <a:r>
              <a:rPr lang="en-US" sz="2000" dirty="0"/>
              <a:t>Multiplicative, normalization </a:t>
            </a:r>
            <a:r>
              <a:rPr lang="en-US" sz="2000" dirty="0" smtClean="0"/>
              <a:t>dynamics</a:t>
            </a:r>
            <a:endParaRPr lang="en-US" dirty="0"/>
          </a:p>
          <a:p>
            <a:pPr lvl="1"/>
            <a:r>
              <a:rPr lang="en-US" sz="2400" b="1" dirty="0"/>
              <a:t>Predictive learning</a:t>
            </a:r>
            <a:r>
              <a:rPr lang="en-US" sz="2400" dirty="0"/>
              <a:t> </a:t>
            </a:r>
          </a:p>
          <a:p>
            <a:pPr lvl="2"/>
            <a:r>
              <a:rPr lang="en-US" sz="2000" dirty="0"/>
              <a:t>Context from t-1 to predict at time t (SRN)</a:t>
            </a:r>
          </a:p>
          <a:p>
            <a:pPr lvl="2"/>
            <a:r>
              <a:rPr lang="en-US" sz="2000" dirty="0"/>
              <a:t>Time updates every 100 </a:t>
            </a:r>
            <a:r>
              <a:rPr lang="en-US" sz="2000" dirty="0" err="1"/>
              <a:t>msec</a:t>
            </a:r>
            <a:r>
              <a:rPr lang="en-US" sz="2000" dirty="0"/>
              <a:t> (10 Hz, alpha)</a:t>
            </a:r>
          </a:p>
          <a:p>
            <a:pPr lvl="2"/>
            <a:r>
              <a:rPr lang="en-US" sz="2000" dirty="0"/>
              <a:t>Thalamic relay cells (TRC) </a:t>
            </a:r>
            <a:r>
              <a:rPr lang="en-US" sz="2000" dirty="0" smtClean="0"/>
              <a:t>substrate </a:t>
            </a:r>
            <a:r>
              <a:rPr lang="en-US" sz="2000" dirty="0"/>
              <a:t>for local auto-encoder </a:t>
            </a:r>
            <a:r>
              <a:rPr lang="en-US" sz="2000" dirty="0" smtClean="0"/>
              <a:t>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2923" y="232945"/>
            <a:ext cx="9068118" cy="60800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47725" y="1365150"/>
            <a:ext cx="3770139" cy="558937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</a:t>
            </a:r>
            <a:r>
              <a:rPr lang="en-US" sz="2200" dirty="0" smtClean="0"/>
              <a:t>Chapman</a:t>
            </a:r>
            <a:endParaRPr lang="en-US" sz="220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Tom </a:t>
            </a:r>
            <a:r>
              <a:rPr lang="en-US" sz="2200" dirty="0"/>
              <a:t>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Jessica </a:t>
            </a:r>
            <a:r>
              <a:rPr lang="en-US" sz="2200" dirty="0" err="1" smtClean="0"/>
              <a:t>Mollick</a:t>
            </a:r>
            <a:endParaRPr lang="en-US" sz="220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Ananta Nair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Dean </a:t>
            </a:r>
            <a:r>
              <a:rPr lang="en-US" sz="2200" dirty="0" err="1" smtClean="0"/>
              <a:t>Wyatte</a:t>
            </a:r>
            <a:endParaRPr lang="en-US" sz="220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 smtClean="0"/>
              <a:t>Zolfaghar</a:t>
            </a:r>
            <a:endParaRPr lang="en-US" sz="2200" dirty="0" smtClean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6982" y="3940876"/>
            <a:ext cx="4286448" cy="2391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  <a:endParaRPr lang="en-US" sz="2600" b="1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2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2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2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21386" y="1365150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 smtClean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Hellene </a:t>
            </a:r>
            <a:r>
              <a:rPr lang="en-US" sz="2200" kern="0" dirty="0" err="1" smtClean="0"/>
              <a:t>Devillez</a:t>
            </a:r>
            <a:endParaRPr lang="en-US" sz="2200" kern="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David Sheinberg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err="1" smtClean="0"/>
              <a:t>Shaobo</a:t>
            </a:r>
            <a:r>
              <a:rPr lang="en-US" sz="2200" kern="0" dirty="0" smtClean="0"/>
              <a:t> Guan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Goal: Capture this process in a computational model, based on biological details of the cortex (and thalamus) to better understand exactly what is going on..</a:t>
            </a:r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Constraint Satisfaction</a:t>
            </a:r>
            <a:br>
              <a:rPr lang="en-US" dirty="0" smtClean="0"/>
            </a:br>
            <a:r>
              <a:rPr lang="en-US" sz="2800" dirty="0" smtClean="0"/>
              <a:t>Word Superiority Effect: McClelland &amp; </a:t>
            </a:r>
            <a:r>
              <a:rPr lang="en-US" sz="2800" dirty="0" err="1" smtClean="0"/>
              <a:t>Rumelhart</a:t>
            </a:r>
            <a:r>
              <a:rPr lang="en-US" sz="2800" dirty="0" smtClean="0"/>
              <a:t>, 1981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770066"/>
            <a:ext cx="6438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Parallel Networks: </a:t>
            </a:r>
            <a:br>
              <a:rPr lang="en-US" dirty="0" smtClean="0"/>
            </a:br>
            <a:r>
              <a:rPr lang="en-US" dirty="0" smtClean="0"/>
              <a:t>Thalamus &amp; Cortex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13"/>
          <a:stretch/>
        </p:blipFill>
        <p:spPr>
          <a:xfrm>
            <a:off x="2066925" y="1724025"/>
            <a:ext cx="6278022" cy="5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14913</TotalTime>
  <Words>1296</Words>
  <Application>Microsoft Macintosh PowerPoint</Application>
  <PresentationFormat>Custom</PresentationFormat>
  <Paragraphs>183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 Unicode MS</vt:lpstr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The Emergence of Symbolic Cognition from Sensory-Motor Dynamics</vt:lpstr>
      <vt:lpstr>Cognitively: What is Vision For?</vt:lpstr>
      <vt:lpstr>Recurrent Processing -&gt; Consciousness (Lamme, 2006)</vt:lpstr>
      <vt:lpstr>Attention and Consciousness</vt:lpstr>
      <vt:lpstr>Bidirectional Constraint Satisfaction Word Superiority Effect: McClelland &amp; Rumelhart, 1981</vt:lpstr>
      <vt:lpstr>Superficial Attractor / Constraint Satisfaction Network</vt:lpstr>
      <vt:lpstr>Leabra Biologically-based   Cognitive Architecture</vt:lpstr>
      <vt:lpstr>Two Parallel Networks:  Thalamus &amp; Cortex</vt:lpstr>
      <vt:lpstr>Thalamocortical Loop Biology (Sherman &amp; Guillery, 2006)</vt:lpstr>
      <vt:lpstr>Thalamocortical Mysteries</vt:lpstr>
      <vt:lpstr>Two Functions of Deep/Thal Circuit</vt:lpstr>
      <vt:lpstr>Deep Dominates Feedback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Deep Alpha: Key Biological Data</vt:lpstr>
      <vt:lpstr>Thalamocortical Mysteries</vt:lpstr>
      <vt:lpstr>Development of Cortex via Predictive Learning</vt:lpstr>
      <vt:lpstr>What-Where-Integration Model</vt:lpstr>
      <vt:lpstr>Effect of Top-down “What” reps</vt:lpstr>
      <vt:lpstr>Key Results</vt:lpstr>
      <vt:lpstr>PowerPoint Presentation</vt:lpstr>
      <vt:lpstr>Other Results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  <vt:lpstr>Summary: Two Networks in One</vt:lpstr>
      <vt:lpstr>Big Picture</vt:lpstr>
      <vt:lpstr>Thanks To</vt:lpstr>
      <vt:lpstr>Extras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155</cp:revision>
  <dcterms:created xsi:type="dcterms:W3CDTF">2009-03-18T06:10:11Z</dcterms:created>
  <dcterms:modified xsi:type="dcterms:W3CDTF">2017-06-23T06:09:58Z</dcterms:modified>
</cp:coreProperties>
</file>